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58" r:id="rId5"/>
    <p:sldId id="266" r:id="rId6"/>
    <p:sldId id="269" r:id="rId7"/>
    <p:sldId id="265" r:id="rId8"/>
    <p:sldId id="261" r:id="rId9"/>
    <p:sldId id="262" r:id="rId10"/>
    <p:sldId id="270" r:id="rId11"/>
    <p:sldId id="268" r:id="rId12"/>
  </p:sldIdLst>
  <p:sldSz cx="9144000" cy="511175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FFFFFF"/>
    <a:srgbClr val="3D4470"/>
    <a:srgbClr val="FFFF99"/>
    <a:srgbClr val="4747FF"/>
    <a:srgbClr val="CC0000"/>
    <a:srgbClr val="FF7C80"/>
    <a:srgbClr val="C9E4FF"/>
    <a:srgbClr val="99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>
      <p:cViewPr varScale="1">
        <p:scale>
          <a:sx n="157" d="100"/>
          <a:sy n="157" d="100"/>
        </p:scale>
        <p:origin x="114" y="114"/>
      </p:cViewPr>
      <p:guideLst>
        <p:guide orient="horz" pos="16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87500"/>
            <a:ext cx="7772400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97188"/>
            <a:ext cx="6400800" cy="13065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21A16-A207-4A08-91E0-8643F64B779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00956"/>
      </p:ext>
    </p:extLst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0B17D-10F5-4C2E-8B25-944BEB331AB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708248"/>
      </p:ext>
    </p:extLst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608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608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8FC25-910B-4D4D-A1AA-05A59CBF7CA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49781"/>
      </p:ext>
    </p:extLst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0FF0-39FD-4F31-9993-C5B1516642F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877959"/>
      </p:ext>
    </p:extLst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284538"/>
            <a:ext cx="7772400" cy="1016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117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8C65-D358-4B81-A9B8-C44F7BE47E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700958"/>
      </p:ext>
    </p:extLst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2213"/>
            <a:ext cx="4038600" cy="3373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2213"/>
            <a:ext cx="4038600" cy="3373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A40A0-77C3-486E-B492-ED58056080D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48342"/>
      </p:ext>
    </p:extLst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44588"/>
            <a:ext cx="4040188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0838"/>
            <a:ext cx="4040188" cy="294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44588"/>
            <a:ext cx="4041775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0838"/>
            <a:ext cx="4041775" cy="294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D9BA-0966-46E1-A986-C6045C0A18C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313190"/>
      </p:ext>
    </p:extLst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8908-8595-4819-80DF-CE7A41AC6C6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230146"/>
      </p:ext>
    </p:extLst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B624-5E95-450D-9D5A-5CFE94072BE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725535"/>
      </p:ext>
    </p:extLst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3008313" cy="866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3200"/>
            <a:ext cx="5111750" cy="436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69975"/>
            <a:ext cx="3008313" cy="3495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D646-9022-47D4-8F93-0CEC710458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0066"/>
      </p:ext>
    </p:extLst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00500"/>
            <a:ext cx="5486400" cy="600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7880-C3E7-43BF-8F4D-7235A4E9BBA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19092"/>
      </p:ext>
    </p:extLst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96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2213"/>
            <a:ext cx="822960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4550"/>
            <a:ext cx="21336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4550"/>
            <a:ext cx="28956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4550"/>
            <a:ext cx="21336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3B0856-1F90-4813-B956-4F9C57F827A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2764886" y="107603"/>
            <a:ext cx="3614228" cy="34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12576" y="3635995"/>
            <a:ext cx="10225136" cy="2160240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48494" y="3852019"/>
            <a:ext cx="78470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000" dirty="0">
                <a:latin typeface="Britannic Bold" pitchFamily="34" charset="0"/>
              </a:rPr>
              <a:t>Les bénéfices récoltés lors du</a:t>
            </a:r>
            <a:r>
              <a:rPr lang="LID8192" sz="3000" dirty="0">
                <a:latin typeface="Britannic Bold" pitchFamily="34" charset="0"/>
              </a:rPr>
              <a:t> Chrëschtbasar </a:t>
            </a:r>
            <a:r>
              <a:rPr lang="fr-FR" sz="3000" dirty="0">
                <a:latin typeface="Britannic Bold" pitchFamily="34" charset="0"/>
              </a:rPr>
              <a:t>soutiendront</a:t>
            </a:r>
            <a:r>
              <a:rPr lang="LID8192" sz="3000" dirty="0">
                <a:latin typeface="Britannic Bold" pitchFamily="34" charset="0"/>
              </a:rPr>
              <a:t> </a:t>
            </a:r>
            <a:r>
              <a:rPr lang="fr-FR" sz="3000" dirty="0">
                <a:latin typeface="Britannic Bold" pitchFamily="34" charset="0"/>
              </a:rPr>
              <a:t>deux projets.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529" y="395635"/>
            <a:ext cx="4680519" cy="324026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wrap="square" lIns="216000" tIns="216000" rIns="36576" bIns="36576" anchor="ctr"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99"/>
                </a:solidFill>
              </a:rPr>
              <a:t>Renforcer les </a:t>
            </a:r>
            <a:r>
              <a:rPr lang="fr-FR" b="1" dirty="0">
                <a:solidFill>
                  <a:srgbClr val="333399"/>
                </a:solidFill>
              </a:rPr>
              <a:t>droits et les capacités </a:t>
            </a:r>
            <a:r>
              <a:rPr lang="fr-FR" dirty="0">
                <a:solidFill>
                  <a:srgbClr val="333399"/>
                </a:solidFill>
              </a:rPr>
              <a:t>des enfants et des jeunes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99"/>
                </a:solidFill>
              </a:rPr>
              <a:t>Améliorer l’accès à une </a:t>
            </a:r>
            <a:r>
              <a:rPr lang="fr-FR" b="1" dirty="0">
                <a:solidFill>
                  <a:srgbClr val="333399"/>
                </a:solidFill>
              </a:rPr>
              <a:t>éducation </a:t>
            </a:r>
            <a:r>
              <a:rPr lang="fr-FR" dirty="0">
                <a:solidFill>
                  <a:srgbClr val="333399"/>
                </a:solidFill>
              </a:rPr>
              <a:t>et une </a:t>
            </a:r>
            <a:r>
              <a:rPr lang="fr-FR" b="1" dirty="0">
                <a:solidFill>
                  <a:srgbClr val="333399"/>
                </a:solidFill>
              </a:rPr>
              <a:t>nutrition </a:t>
            </a:r>
            <a:r>
              <a:rPr lang="fr-FR" dirty="0">
                <a:solidFill>
                  <a:srgbClr val="333399"/>
                </a:solidFill>
              </a:rPr>
              <a:t>de qualité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99"/>
                </a:solidFill>
              </a:rPr>
              <a:t>Promouvoir des </a:t>
            </a:r>
            <a:r>
              <a:rPr lang="fr-FR" b="1" dirty="0">
                <a:solidFill>
                  <a:srgbClr val="333399"/>
                </a:solidFill>
              </a:rPr>
              <a:t>moyens de subsistance </a:t>
            </a:r>
            <a:r>
              <a:rPr lang="fr-FR" dirty="0">
                <a:solidFill>
                  <a:srgbClr val="333399"/>
                </a:solidFill>
              </a:rPr>
              <a:t>respectueux de l’environnement </a:t>
            </a:r>
          </a:p>
        </p:txBody>
      </p:sp>
      <p:sp>
        <p:nvSpPr>
          <p:cNvPr id="8204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2558" y="251619"/>
            <a:ext cx="2034770" cy="203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8"/>
          <a:stretch/>
        </p:blipFill>
        <p:spPr bwMode="auto">
          <a:xfrm>
            <a:off x="5364088" y="2915915"/>
            <a:ext cx="2304256" cy="15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ECAC2-2672-410C-B3C0-42717448D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279" r="18124" b="28870"/>
          <a:stretch/>
        </p:blipFill>
        <p:spPr>
          <a:xfrm>
            <a:off x="258254" y="3987868"/>
            <a:ext cx="1909556" cy="86526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1AA4CAF-6DC9-449C-B87D-ABCC0642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5351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864"/>
          <a:stretch/>
        </p:blipFill>
        <p:spPr bwMode="auto">
          <a:xfrm>
            <a:off x="1000265" y="687698"/>
            <a:ext cx="2440209" cy="2440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803F2-8F60-47CC-9693-E4B824F77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279" r="18124" b="28870"/>
          <a:stretch/>
        </p:blipFill>
        <p:spPr>
          <a:xfrm>
            <a:off x="258254" y="3987868"/>
            <a:ext cx="1909556" cy="86526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116B4FE-98EC-4F84-8B0F-69449394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3BB67763-B92E-43DE-813B-463F7D8E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971699"/>
            <a:ext cx="39592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>
              <a:spcAft>
                <a:spcPts val="300"/>
              </a:spcAft>
            </a:pPr>
            <a:r>
              <a:rPr lang="de-DE" sz="2500" b="1" dirty="0">
                <a:solidFill>
                  <a:srgbClr val="0070C0"/>
                </a:solidFill>
              </a:rPr>
              <a:t>BÉNÉFICIAIRES</a:t>
            </a:r>
            <a:endParaRPr lang="fr-LU" sz="2000" b="1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885948-70FD-4DBF-A300-A6CBAF8A0000}"/>
              </a:ext>
            </a:extLst>
          </p:cNvPr>
          <p:cNvSpPr/>
          <p:nvPr/>
        </p:nvSpPr>
        <p:spPr>
          <a:xfrm>
            <a:off x="3995936" y="1979811"/>
            <a:ext cx="4392488" cy="132343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 defTabSz="108000">
              <a:spcAft>
                <a:spcPts val="300"/>
              </a:spcAft>
            </a:pPr>
            <a:r>
              <a:rPr lang="fr-FR" sz="2000" b="1" dirty="0">
                <a:solidFill>
                  <a:srgbClr val="0070C0"/>
                </a:solidFill>
              </a:rPr>
              <a:t>Enfants, jeunes et familles </a:t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>de 25 villages tribaux </a:t>
            </a:r>
            <a:br>
              <a:rPr lang="fr-FR" sz="2000" dirty="0">
                <a:solidFill>
                  <a:srgbClr val="0070C0"/>
                </a:solidFill>
              </a:rPr>
            </a:b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>Plus de </a:t>
            </a:r>
            <a:r>
              <a:rPr lang="fr-FR" sz="2000" b="1" dirty="0">
                <a:solidFill>
                  <a:srgbClr val="0070C0"/>
                </a:solidFill>
              </a:rPr>
              <a:t>3.000 </a:t>
            </a:r>
            <a:r>
              <a:rPr lang="fr-FR" sz="2000" dirty="0">
                <a:solidFill>
                  <a:srgbClr val="0070C0"/>
                </a:solidFill>
              </a:rPr>
              <a:t>bénéficiaires directs </a:t>
            </a:r>
          </a:p>
        </p:txBody>
      </p:sp>
    </p:spTree>
    <p:extLst>
      <p:ext uri="{BB962C8B-B14F-4D97-AF65-F5344CB8AC3E}">
        <p14:creationId xmlns:p14="http://schemas.microsoft.com/office/powerpoint/2010/main" val="51083157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73140" y="772391"/>
            <a:ext cx="3743325" cy="9366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lIns="36576" tIns="36576" rIns="36576" bIns="36576"/>
          <a:lstStyle/>
          <a:p>
            <a:pPr algn="ctr">
              <a:spcAft>
                <a:spcPts val="300"/>
              </a:spcAft>
            </a:pPr>
            <a:r>
              <a:rPr lang="fr-BE" sz="5000" b="1" dirty="0">
                <a:solidFill>
                  <a:srgbClr val="CC0000"/>
                </a:solidFill>
              </a:rPr>
              <a:t>PROJET 1</a:t>
            </a:r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3074" name="Picture 2" descr="Logo ONG Vatelot avec phra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05977"/>
            <a:ext cx="3168352" cy="389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26965C3-08F5-45EB-A191-A6F8A553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61950" y="744265"/>
            <a:ext cx="4423487" cy="187220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5461" y="899692"/>
            <a:ext cx="4176464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/>
            <a:r>
              <a:rPr lang="fr-LU" sz="2400" b="1" dirty="0">
                <a:solidFill>
                  <a:srgbClr val="333399"/>
                </a:solidFill>
              </a:rPr>
              <a:t>Construction de </a:t>
            </a:r>
            <a:br>
              <a:rPr lang="fr-LU" sz="2400" b="1" dirty="0">
                <a:solidFill>
                  <a:srgbClr val="333399"/>
                </a:solidFill>
              </a:rPr>
            </a:br>
            <a:r>
              <a:rPr lang="fr-LU" sz="2400" b="1" dirty="0">
                <a:solidFill>
                  <a:srgbClr val="333399"/>
                </a:solidFill>
              </a:rPr>
              <a:t>l’école secondaire « </a:t>
            </a:r>
            <a:r>
              <a:rPr lang="fr-LU" sz="2400" b="1" dirty="0" err="1">
                <a:solidFill>
                  <a:srgbClr val="333399"/>
                </a:solidFill>
              </a:rPr>
              <a:t>Mashahidi</a:t>
            </a:r>
            <a:r>
              <a:rPr lang="fr-LU" sz="2400" b="1" dirty="0">
                <a:solidFill>
                  <a:srgbClr val="333399"/>
                </a:solidFill>
              </a:rPr>
              <a:t> » à Kisangani 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12" name="Picture 2" descr="Logo ONG Vatelot avec phra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3380436"/>
            <a:ext cx="1185714" cy="14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0" name="Picture 2" descr="1200px-Democratic_Republic_of_the_Congo_(orthographic_projection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9611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AutoShape 3"/>
          <p:cNvSpPr>
            <a:spLocks/>
          </p:cNvSpPr>
          <p:nvPr/>
        </p:nvSpPr>
        <p:spPr bwMode="auto">
          <a:xfrm>
            <a:off x="3260874" y="3708002"/>
            <a:ext cx="2607270" cy="1131881"/>
          </a:xfrm>
          <a:prstGeom prst="borderCallout1">
            <a:avLst>
              <a:gd name="adj1" fmla="val 38495"/>
              <a:gd name="adj2" fmla="val 107542"/>
              <a:gd name="adj3" fmla="val -181038"/>
              <a:gd name="adj4" fmla="val 151992"/>
            </a:avLst>
          </a:prstGeom>
          <a:noFill/>
          <a:ln w="28575" algn="in">
            <a:solidFill>
              <a:srgbClr val="333399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altLang="fr-FR" sz="2000" b="1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République</a:t>
            </a:r>
            <a:r>
              <a:rPr lang="de-DE" altLang="fr-FR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fr-FR" sz="2000" b="1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Démocratique</a:t>
            </a:r>
            <a:r>
              <a:rPr lang="de-DE" altLang="fr-FR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altLang="fr-FR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fr-FR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de-DE" altLang="fr-FR" sz="2000" b="1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Congo</a:t>
            </a:r>
            <a:r>
              <a:rPr lang="de-DE" altLang="fr-FR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65AB04-B2FB-4998-BCFE-A52E2C89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1520" y="539651"/>
            <a:ext cx="4464496" cy="216024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>
              <a:spcAft>
                <a:spcPts val="1000"/>
              </a:spcAft>
            </a:pPr>
            <a:r>
              <a:rPr lang="fr-LU" sz="2000" b="1" dirty="0">
                <a:solidFill>
                  <a:srgbClr val="0070C0"/>
                </a:solidFill>
              </a:rPr>
              <a:t>Construction de </a:t>
            </a:r>
            <a:br>
              <a:rPr lang="fr-LU" sz="2000" b="1" dirty="0">
                <a:solidFill>
                  <a:srgbClr val="0070C0"/>
                </a:solidFill>
              </a:rPr>
            </a:br>
            <a:r>
              <a:rPr lang="fr-LU" sz="2000" b="1" dirty="0">
                <a:solidFill>
                  <a:srgbClr val="0070C0"/>
                </a:solidFill>
              </a:rPr>
              <a:t>18 salles de classe </a:t>
            </a:r>
            <a:br>
              <a:rPr lang="fr-LU" sz="2000" b="1" dirty="0">
                <a:solidFill>
                  <a:srgbClr val="0070C0"/>
                </a:solidFill>
              </a:rPr>
            </a:br>
            <a:r>
              <a:rPr lang="fr-LU" sz="2000" dirty="0">
                <a:solidFill>
                  <a:srgbClr val="0070C0"/>
                </a:solidFill>
              </a:rPr>
              <a:t>pour l’école secondaire </a:t>
            </a:r>
            <a:br>
              <a:rPr lang="fr-LU" sz="2000" dirty="0">
                <a:solidFill>
                  <a:srgbClr val="0070C0"/>
                </a:solidFill>
              </a:rPr>
            </a:br>
            <a:r>
              <a:rPr lang="fr-LU" sz="2000" dirty="0">
                <a:solidFill>
                  <a:srgbClr val="0070C0"/>
                </a:solidFill>
              </a:rPr>
              <a:t>« Mashahidi », </a:t>
            </a:r>
            <a:br>
              <a:rPr lang="fr-LU" sz="2000" dirty="0">
                <a:solidFill>
                  <a:srgbClr val="0070C0"/>
                </a:solidFill>
              </a:rPr>
            </a:br>
            <a:r>
              <a:rPr lang="fr-LU" sz="2000" dirty="0">
                <a:solidFill>
                  <a:srgbClr val="0070C0"/>
                </a:solidFill>
              </a:rPr>
              <a:t>située dans </a:t>
            </a:r>
            <a:r>
              <a:rPr lang="LID8192" sz="2000" dirty="0">
                <a:solidFill>
                  <a:srgbClr val="0070C0"/>
                </a:solidFill>
              </a:rPr>
              <a:t>un </a:t>
            </a:r>
            <a:r>
              <a:rPr lang="fr-LU" sz="2000" dirty="0">
                <a:solidFill>
                  <a:srgbClr val="0070C0"/>
                </a:solidFill>
              </a:rPr>
              <a:t>quartier populaire </a:t>
            </a:r>
            <a:br>
              <a:rPr lang="fr-LU" sz="2000" dirty="0">
                <a:solidFill>
                  <a:srgbClr val="0070C0"/>
                </a:solidFill>
              </a:rPr>
            </a:br>
            <a:r>
              <a:rPr lang="fr-LU" sz="2000" dirty="0">
                <a:solidFill>
                  <a:srgbClr val="0070C0"/>
                </a:solidFill>
              </a:rPr>
              <a:t>à Kisangani.</a:t>
            </a: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84" y="539652"/>
            <a:ext cx="3367388" cy="252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 ONG Vatelot avec phra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3380436"/>
            <a:ext cx="1185714" cy="14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F32CE4B-70D2-4DD7-91BA-4EFCEC65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779912" y="427181"/>
            <a:ext cx="3744416" cy="342657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LU" sz="2100" dirty="0">
                <a:solidFill>
                  <a:srgbClr val="0070C0"/>
                </a:solidFill>
              </a:rPr>
              <a:t>L’école primaire, construite par l’ONG Vatelot et cofinancée par le ministère de la Coopération, a été ouverte en 2017. </a:t>
            </a:r>
          </a:p>
          <a:p>
            <a:pPr marL="180975" indent="-18097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LU" sz="2100" dirty="0">
                <a:solidFill>
                  <a:srgbClr val="0070C0"/>
                </a:solidFill>
              </a:rPr>
              <a:t>Les élèves de l’école primaire désirent </a:t>
            </a:r>
            <a:r>
              <a:rPr lang="fr-LU" sz="2100" b="1" dirty="0">
                <a:solidFill>
                  <a:srgbClr val="0070C0"/>
                </a:solidFill>
              </a:rPr>
              <a:t>poursuivre leurs études dans une école secondaire</a:t>
            </a:r>
            <a:r>
              <a:rPr lang="fr-LU" sz="21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9" name="Picture 2" descr="Logo ONG Vatelot avec phra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3380436"/>
            <a:ext cx="1185714" cy="14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30667"/>
            <a:ext cx="2791303" cy="209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0141E86-334C-4556-913E-CF4BD1D3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9078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36823" y="1475755"/>
            <a:ext cx="39592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>
              <a:spcAft>
                <a:spcPts val="300"/>
              </a:spcAft>
            </a:pPr>
            <a:r>
              <a:rPr lang="de-DE" sz="2500" b="1" dirty="0">
                <a:solidFill>
                  <a:srgbClr val="0070C0"/>
                </a:solidFill>
              </a:rPr>
              <a:t>BÉNÉFICIAIRES</a:t>
            </a:r>
            <a:endParaRPr lang="fr-LU" sz="2000" b="1" dirty="0">
              <a:solidFill>
                <a:srgbClr val="0070C0"/>
              </a:solidFill>
            </a:endParaRP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9" name="Picture 2" descr="Logo ONG Vatelot avec phra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3380436"/>
            <a:ext cx="1185714" cy="14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250" y="251620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5174" y="3124388"/>
            <a:ext cx="5201122" cy="1015663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pPr defTabSz="108000">
              <a:spcAft>
                <a:spcPts val="300"/>
              </a:spcAft>
            </a:pPr>
            <a:r>
              <a:rPr lang="fr-FR" sz="2000" dirty="0">
                <a:solidFill>
                  <a:srgbClr val="0070C0"/>
                </a:solidFill>
              </a:rPr>
              <a:t>Les </a:t>
            </a:r>
            <a:r>
              <a:rPr lang="fr-FR" sz="2000" b="1" dirty="0">
                <a:solidFill>
                  <a:srgbClr val="0070C0"/>
                </a:solidFill>
              </a:rPr>
              <a:t>700 élèves actuels de l’école primaire </a:t>
            </a:r>
            <a:r>
              <a:rPr lang="fr-FR" sz="2000" dirty="0">
                <a:solidFill>
                  <a:srgbClr val="0070C0"/>
                </a:solidFill>
              </a:rPr>
              <a:t>et d’autres </a:t>
            </a:r>
            <a:r>
              <a:rPr lang="fr-FR" sz="2000" b="1" dirty="0">
                <a:solidFill>
                  <a:srgbClr val="0070C0"/>
                </a:solidFill>
              </a:rPr>
              <a:t>jeunes de la commune </a:t>
            </a:r>
            <a:r>
              <a:rPr lang="fr-FR" sz="2000" dirty="0">
                <a:solidFill>
                  <a:srgbClr val="0070C0"/>
                </a:solidFill>
              </a:rPr>
              <a:t>pourront être accueillis dans l’école secondaire.</a:t>
            </a:r>
            <a:endParaRPr lang="fr-LU" sz="2000" dirty="0">
              <a:solidFill>
                <a:srgbClr val="0070C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6DA90E5-1A9C-45E5-916D-829130AC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6846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3F895-F2BE-47E3-BDD2-671A516DE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279" r="18124" b="28870"/>
          <a:stretch/>
        </p:blipFill>
        <p:spPr>
          <a:xfrm>
            <a:off x="420688" y="2123826"/>
            <a:ext cx="4608512" cy="2088233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E1335D5A-166E-4C5E-BFCA-BB369B92A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40" y="772391"/>
            <a:ext cx="3743325" cy="9366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lIns="36576" tIns="36576" rIns="36576" bIns="36576"/>
          <a:lstStyle/>
          <a:p>
            <a:pPr algn="ctr">
              <a:spcAft>
                <a:spcPts val="300"/>
              </a:spcAft>
            </a:pPr>
            <a:r>
              <a:rPr lang="fr-BE" sz="5000" b="1" dirty="0">
                <a:solidFill>
                  <a:srgbClr val="CC0000"/>
                </a:solidFill>
              </a:rPr>
              <a:t>PROJET 2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D3B1EFE-5065-4C8F-B3D6-C215A0B5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95537" y="971699"/>
            <a:ext cx="4320480" cy="165527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5675" y="1043707"/>
            <a:ext cx="3904317" cy="15121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/>
            <a:r>
              <a:rPr lang="fr-FR" sz="2400" b="1" dirty="0">
                <a:solidFill>
                  <a:srgbClr val="333399"/>
                </a:solidFill>
              </a:rPr>
              <a:t>Amélioration de l’éducation, de la nutrition et de l’environnement des enfants de </a:t>
            </a:r>
            <a:r>
              <a:rPr lang="fr-FR" sz="2400" b="1" dirty="0" err="1">
                <a:solidFill>
                  <a:srgbClr val="333399"/>
                </a:solidFill>
              </a:rPr>
              <a:t>Kendujhar</a:t>
            </a:r>
            <a:endParaRPr lang="fr-FR" sz="2400" b="1" dirty="0">
              <a:solidFill>
                <a:srgbClr val="333399"/>
              </a:solidFill>
            </a:endParaRPr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7181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4116" y="323627"/>
            <a:ext cx="2946276" cy="29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200" name="AutoShape 32"/>
          <p:cNvSpPr>
            <a:spLocks/>
          </p:cNvSpPr>
          <p:nvPr/>
        </p:nvSpPr>
        <p:spPr bwMode="auto">
          <a:xfrm>
            <a:off x="3707904" y="3881239"/>
            <a:ext cx="3607296" cy="762868"/>
          </a:xfrm>
          <a:prstGeom prst="borderCallout2">
            <a:avLst>
              <a:gd name="adj1" fmla="val 14968"/>
              <a:gd name="adj2" fmla="val 103088"/>
              <a:gd name="adj3" fmla="val 14968"/>
              <a:gd name="adj4" fmla="val 103088"/>
              <a:gd name="adj5" fmla="val -283491"/>
              <a:gd name="adj6" fmla="val 85215"/>
            </a:avLst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Inde </a:t>
            </a:r>
            <a:br>
              <a:rPr lang="fr-FR" sz="2000" b="1" dirty="0">
                <a:solidFill>
                  <a:srgbClr val="00B050"/>
                </a:solidFill>
              </a:rPr>
            </a:br>
            <a:r>
              <a:rPr lang="fr-FR" sz="1500" b="1" dirty="0">
                <a:solidFill>
                  <a:srgbClr val="00B050"/>
                </a:solidFill>
              </a:rPr>
              <a:t>(État d’Odisha, district de </a:t>
            </a:r>
            <a:r>
              <a:rPr lang="fr-FR" sz="1500" b="1" dirty="0" err="1">
                <a:solidFill>
                  <a:srgbClr val="00B050"/>
                </a:solidFill>
              </a:rPr>
              <a:t>Kendujhar</a:t>
            </a:r>
            <a:r>
              <a:rPr lang="fr-FR" sz="1500" b="1" dirty="0">
                <a:solidFill>
                  <a:srgbClr val="00B050"/>
                </a:solidFill>
              </a:rPr>
              <a:t> 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F86FC-EEF9-4410-A378-F3011858C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279" r="18124" b="28870"/>
          <a:stretch/>
        </p:blipFill>
        <p:spPr>
          <a:xfrm>
            <a:off x="258254" y="3987868"/>
            <a:ext cx="1909556" cy="86526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0F8E76E-4982-4F89-A49F-8057904B7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081" y="718725"/>
            <a:ext cx="4752975" cy="240831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/>
          <a:p>
            <a:pPr algn="ctr">
              <a:spcAft>
                <a:spcPts val="1000"/>
              </a:spcAft>
            </a:pPr>
            <a:r>
              <a:rPr lang="fr-FR" sz="2200" b="1" i="1" dirty="0">
                <a:solidFill>
                  <a:srgbClr val="333399"/>
                </a:solidFill>
              </a:rPr>
              <a:t>Chaque enfant, où qu’il vive, </a:t>
            </a:r>
            <a:br>
              <a:rPr lang="fr-FR" sz="2200" b="1" i="1" dirty="0">
                <a:solidFill>
                  <a:srgbClr val="333399"/>
                </a:solidFill>
              </a:rPr>
            </a:br>
            <a:r>
              <a:rPr lang="fr-FR" sz="2200" b="1" i="1" dirty="0">
                <a:solidFill>
                  <a:srgbClr val="333399"/>
                </a:solidFill>
              </a:rPr>
              <a:t>a le droit de grandir </a:t>
            </a:r>
            <a:br>
              <a:rPr lang="fr-FR" sz="2200" b="1" i="1" dirty="0">
                <a:solidFill>
                  <a:srgbClr val="333399"/>
                </a:solidFill>
              </a:rPr>
            </a:br>
            <a:r>
              <a:rPr lang="fr-FR" sz="2200" b="1" i="1" dirty="0">
                <a:solidFill>
                  <a:srgbClr val="333399"/>
                </a:solidFill>
              </a:rPr>
              <a:t>dans un environnement sûr, </a:t>
            </a:r>
            <a:br>
              <a:rPr lang="fr-FR" sz="2200" b="1" i="1" dirty="0">
                <a:solidFill>
                  <a:srgbClr val="333399"/>
                </a:solidFill>
              </a:rPr>
            </a:br>
            <a:r>
              <a:rPr lang="fr-FR" sz="2200" b="1" i="1" dirty="0">
                <a:solidFill>
                  <a:srgbClr val="333399"/>
                </a:solidFill>
              </a:rPr>
              <a:t>nourri et porteur d’espoir.</a:t>
            </a:r>
          </a:p>
        </p:txBody>
      </p:sp>
      <p:sp>
        <p:nvSpPr>
          <p:cNvPr id="8204" name="AutoShape 12"/>
          <p:cNvSpPr>
            <a:spLocks/>
          </p:cNvSpPr>
          <p:nvPr/>
        </p:nvSpPr>
        <p:spPr bwMode="auto">
          <a:xfrm>
            <a:off x="106910188" y="108365925"/>
            <a:ext cx="1587" cy="1588"/>
          </a:xfrm>
          <a:prstGeom prst="borderCallout1">
            <a:avLst>
              <a:gd name="adj1" fmla="val 7200000"/>
              <a:gd name="adj2" fmla="val 4900000"/>
              <a:gd name="adj3" fmla="val -37400000"/>
              <a:gd name="adj4" fmla="val 1309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de-DE" sz="1100">
                <a:solidFill>
                  <a:srgbClr val="000000"/>
                </a:solidFill>
              </a:rPr>
              <a:t>Contreforts de l‘Himalaya</a:t>
            </a:r>
          </a:p>
          <a:p>
            <a:pPr algn="ctr"/>
            <a:r>
              <a:rPr lang="de-DE" sz="1100">
                <a:solidFill>
                  <a:srgbClr val="000000"/>
                </a:solidFill>
              </a:rPr>
              <a:t>(au nord de l`Inde)</a:t>
            </a:r>
            <a:endParaRPr lang="de-DE"/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111645700" y="108345288"/>
            <a:ext cx="1588" cy="1587"/>
          </a:xfrm>
          <a:prstGeom prst="borderCallout1">
            <a:avLst>
              <a:gd name="adj1" fmla="val 7200000"/>
              <a:gd name="adj2" fmla="val -4800000"/>
              <a:gd name="adj3" fmla="val 8700000"/>
              <a:gd name="adj4" fmla="val -44500000"/>
            </a:avLst>
          </a:prstGeom>
          <a:noFill/>
          <a:ln w="6350" algn="in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fr-FR" sz="1100" b="1">
                <a:solidFill>
                  <a:srgbClr val="000000"/>
                </a:solidFill>
              </a:rPr>
              <a:t>Bouaké</a:t>
            </a:r>
            <a:r>
              <a:rPr lang="fr-FR" sz="1100">
                <a:solidFill>
                  <a:srgbClr val="000000"/>
                </a:solidFill>
              </a:rPr>
              <a:t>,</a:t>
            </a:r>
            <a:br>
              <a:rPr lang="fr-FR" sz="1100">
                <a:solidFill>
                  <a:srgbClr val="000000"/>
                </a:solidFill>
              </a:rPr>
            </a:br>
            <a:r>
              <a:rPr lang="fr-FR" sz="1100">
                <a:solidFill>
                  <a:srgbClr val="000000"/>
                </a:solidFill>
              </a:rPr>
              <a:t>Côte d'Ivoire</a:t>
            </a:r>
          </a:p>
          <a:p>
            <a:pPr algn="ctr"/>
            <a:r>
              <a:rPr lang="fr-FR" sz="1100">
                <a:solidFill>
                  <a:srgbClr val="000000"/>
                </a:solidFill>
              </a:rPr>
              <a:t>(Afrique)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6936" y="1018725"/>
            <a:ext cx="3213536" cy="1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239C8-2400-43B7-A705-F982E1343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279" r="18124" b="28870"/>
          <a:stretch/>
        </p:blipFill>
        <p:spPr>
          <a:xfrm>
            <a:off x="258254" y="3987868"/>
            <a:ext cx="1909556" cy="86526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4E2C629-B3B4-42BE-81F5-36CA01AA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 bwMode="auto">
          <a:xfrm>
            <a:off x="7956376" y="3877203"/>
            <a:ext cx="1020052" cy="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417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Britannic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Weickmans</dc:creator>
  <cp:lastModifiedBy>WEICKMANS Raphaël</cp:lastModifiedBy>
  <cp:revision>343</cp:revision>
  <dcterms:created xsi:type="dcterms:W3CDTF">2009-10-30T08:11:10Z</dcterms:created>
  <dcterms:modified xsi:type="dcterms:W3CDTF">2025-11-24T16:02:02Z</dcterms:modified>
</cp:coreProperties>
</file>